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3" r:id="rId4"/>
    <p:sldId id="264" r:id="rId5"/>
    <p:sldId id="265" r:id="rId6"/>
    <p:sldId id="266" r:id="rId7"/>
    <p:sldId id="281" r:id="rId8"/>
    <p:sldId id="283" r:id="rId9"/>
    <p:sldId id="268" r:id="rId10"/>
    <p:sldId id="269" r:id="rId11"/>
    <p:sldId id="284" r:id="rId12"/>
    <p:sldId id="286" r:id="rId13"/>
    <p:sldId id="287" r:id="rId14"/>
    <p:sldId id="285" r:id="rId15"/>
    <p:sldId id="288" r:id="rId16"/>
    <p:sldId id="289" r:id="rId17"/>
    <p:sldId id="29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3" autoAdjust="0"/>
    <p:restoredTop sz="94660"/>
  </p:normalViewPr>
  <p:slideViewPr>
    <p:cSldViewPr snapToGrid="0">
      <p:cViewPr>
        <p:scale>
          <a:sx n="101" d="100"/>
          <a:sy n="101" d="100"/>
        </p:scale>
        <p:origin x="-4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12/18/17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12/18/17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12/18/17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12/18/17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12/18/17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39000" b="-3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ACEFE39-2079-4F0E-9FCF-79D8A0D7A616}"/>
              </a:ext>
            </a:extLst>
          </p:cNvPr>
          <p:cNvSpPr/>
          <p:nvPr/>
        </p:nvSpPr>
        <p:spPr>
          <a:xfrm>
            <a:off x="457200" y="447676"/>
            <a:ext cx="11287125" cy="5972174"/>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xmlns="" id="{ED1B7F90-6A40-4689-B710-9E30057F6314}"/>
              </a:ext>
            </a:extLst>
          </p:cNvPr>
          <p:cNvSpPr>
            <a:spLocks noGrp="1"/>
          </p:cNvSpPr>
          <p:nvPr>
            <p:ph type="ctrTitle"/>
          </p:nvPr>
        </p:nvSpPr>
        <p:spPr>
          <a:xfrm>
            <a:off x="1722073" y="1985723"/>
            <a:ext cx="9084472" cy="2896080"/>
          </a:xfrm>
        </p:spPr>
        <p:txBody>
          <a:bodyPr/>
          <a:lstStyle/>
          <a:p>
            <a:r>
              <a:rPr lang="en-PH" sz="5000" b="1" dirty="0">
                <a:solidFill>
                  <a:schemeClr val="bg1"/>
                </a:solidFill>
                <a:effectLst>
                  <a:outerShdw blurRad="38100" dist="38100" dir="2700000" algn="tl">
                    <a:srgbClr val="000000">
                      <a:alpha val="43137"/>
                    </a:srgbClr>
                  </a:outerShdw>
                </a:effectLst>
                <a:latin typeface="Metropolis Thin" panose="00000500000000000000" pitchFamily="50" charset="0"/>
                <a:cs typeface="Times New Roman" panose="02020603050405020304" pitchFamily="18" charset="0"/>
              </a:rPr>
              <a:t>Compiling historical TRAFFIC data to </a:t>
            </a:r>
            <a:r>
              <a:rPr lang="en-PH" sz="5000" b="1" smtClean="0">
                <a:solidFill>
                  <a:schemeClr val="bg1"/>
                </a:solidFill>
                <a:effectLst>
                  <a:outerShdw blurRad="38100" dist="38100" dir="2700000" algn="tl">
                    <a:srgbClr val="000000">
                      <a:alpha val="43137"/>
                    </a:srgbClr>
                  </a:outerShdw>
                </a:effectLst>
                <a:latin typeface="Metropolis Thin" panose="00000500000000000000" pitchFamily="50" charset="0"/>
                <a:cs typeface="Times New Roman" panose="02020603050405020304" pitchFamily="18" charset="0"/>
              </a:rPr>
              <a:t>power breakthrough insights</a:t>
            </a:r>
            <a:endParaRPr lang="en-PH" sz="5000" b="1" dirty="0">
              <a:solidFill>
                <a:schemeClr val="bg1"/>
              </a:solidFill>
              <a:effectLst>
                <a:outerShdw blurRad="38100" dist="38100" dir="2700000" algn="tl">
                  <a:srgbClr val="000000">
                    <a:alpha val="43137"/>
                  </a:srgbClr>
                </a:outerShdw>
              </a:effectLst>
              <a:latin typeface="Metropolis Thin"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424318246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and black chair in a room&#10;&#10;Description generated with very high confidence">
            <a:extLst>
              <a:ext uri="{FF2B5EF4-FFF2-40B4-BE49-F238E27FC236}">
                <a16:creationId xmlns:a16="http://schemas.microsoft.com/office/drawing/2014/main" xmlns="" id="{6FFFDF8B-D84D-4675-AFB8-479641C3EFE3}"/>
              </a:ext>
            </a:extLst>
          </p:cNvPr>
          <p:cNvPicPr>
            <a:picLocks noChangeAspect="1"/>
          </p:cNvPicPr>
          <p:nvPr/>
        </p:nvPicPr>
        <p:blipFill>
          <a:blip r:embed="rId2"/>
          <a:stretch>
            <a:fillRect/>
          </a:stretch>
        </p:blipFill>
        <p:spPr>
          <a:xfrm>
            <a:off x="6768668" y="1047337"/>
            <a:ext cx="4762500" cy="4762500"/>
          </a:xfrm>
          <a:prstGeom prst="rect">
            <a:avLst/>
          </a:prstGeom>
        </p:spPr>
      </p:pic>
      <p:sp>
        <p:nvSpPr>
          <p:cNvPr id="4" name="TextBox 3">
            <a:extLst>
              <a:ext uri="{FF2B5EF4-FFF2-40B4-BE49-F238E27FC236}">
                <a16:creationId xmlns:a16="http://schemas.microsoft.com/office/drawing/2014/main" xmlns="" id="{9406F76E-EC6C-4038-8ACB-40D2B2251B9C}"/>
              </a:ext>
            </a:extLst>
          </p:cNvPr>
          <p:cNvSpPr txBox="1"/>
          <p:nvPr/>
        </p:nvSpPr>
        <p:spPr>
          <a:xfrm>
            <a:off x="4390505" y="262507"/>
            <a:ext cx="4756326" cy="1569660"/>
          </a:xfrm>
          <a:prstGeom prst="rect">
            <a:avLst/>
          </a:prstGeom>
          <a:solidFill>
            <a:schemeClr val="tx1">
              <a:lumMod val="75000"/>
              <a:lumOff val="25000"/>
            </a:schemeClr>
          </a:solidFill>
        </p:spPr>
        <p:txBody>
          <a:bodyPr wrap="square" rtlCol="0">
            <a:spAutoFit/>
          </a:bodyPr>
          <a:lstStyle/>
          <a:p>
            <a:pPr algn="ctr"/>
            <a:r>
              <a:rPr lang="en-PH" sz="4800" b="1" dirty="0">
                <a:solidFill>
                  <a:schemeClr val="bg1"/>
                </a:solidFill>
                <a:effectLst>
                  <a:outerShdw blurRad="38100" dist="38100" dir="2700000" algn="tl">
                    <a:srgbClr val="000000">
                      <a:alpha val="43137"/>
                    </a:srgbClr>
                  </a:outerShdw>
                </a:effectLst>
                <a:latin typeface="Metropolis Thin" panose="00000500000000000000" pitchFamily="50" charset="0"/>
              </a:rPr>
              <a:t>REQUIREMENT ANALYSIS</a:t>
            </a:r>
          </a:p>
        </p:txBody>
      </p:sp>
      <p:sp>
        <p:nvSpPr>
          <p:cNvPr id="6" name="Rectangle 5">
            <a:extLst>
              <a:ext uri="{FF2B5EF4-FFF2-40B4-BE49-F238E27FC236}">
                <a16:creationId xmlns:a16="http://schemas.microsoft.com/office/drawing/2014/main" xmlns="" id="{77B18182-D987-4D99-AC89-B118ED4F75B3}"/>
              </a:ext>
            </a:extLst>
          </p:cNvPr>
          <p:cNvSpPr/>
          <p:nvPr/>
        </p:nvSpPr>
        <p:spPr>
          <a:xfrm>
            <a:off x="1411458" y="3124375"/>
            <a:ext cx="4580059" cy="1200329"/>
          </a:xfrm>
          <a:prstGeom prst="rect">
            <a:avLst/>
          </a:prstGeom>
        </p:spPr>
        <p:txBody>
          <a:bodyPr wrap="square">
            <a:spAutoFit/>
          </a:bodyPr>
          <a:lstStyle/>
          <a:p>
            <a:r>
              <a:rPr lang="en-US" sz="2400" b="1" u="sng" dirty="0">
                <a:latin typeface="Metropolis Thin" panose="00000500000000000000" pitchFamily="50" charset="0"/>
                <a:ea typeface="Calibri" panose="020F0502020204030204" pitchFamily="34" charset="0"/>
              </a:rPr>
              <a:t>Quantitative Approach</a:t>
            </a:r>
            <a:r>
              <a:rPr lang="en-US" sz="2400" b="1" dirty="0">
                <a:latin typeface="Metropolis Thin" panose="00000500000000000000" pitchFamily="50" charset="0"/>
                <a:ea typeface="Calibri" panose="020F0502020204030204" pitchFamily="34" charset="0"/>
              </a:rPr>
              <a:t> where the emphasis is on collecting and analyzing numerical </a:t>
            </a:r>
            <a:r>
              <a:rPr lang="en-US" sz="2400" b="1" dirty="0" smtClean="0">
                <a:latin typeface="Metropolis Thin" panose="00000500000000000000" pitchFamily="50" charset="0"/>
                <a:ea typeface="Calibri" panose="020F0502020204030204" pitchFamily="34" charset="0"/>
              </a:rPr>
              <a:t>data</a:t>
            </a:r>
            <a:endParaRPr lang="en-PH" sz="2400" b="1" dirty="0">
              <a:latin typeface="Metropolis Thin" panose="00000500000000000000" pitchFamily="50" charset="0"/>
            </a:endParaRPr>
          </a:p>
        </p:txBody>
      </p:sp>
    </p:spTree>
    <p:extLst>
      <p:ext uri="{BB962C8B-B14F-4D97-AF65-F5344CB8AC3E}">
        <p14:creationId xmlns:p14="http://schemas.microsoft.com/office/powerpoint/2010/main" val="355239648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xmlns="" id="{14D2C71A-B138-4E30-A31C-E6314B46FF65}"/>
              </a:ext>
            </a:extLst>
          </p:cNvPr>
          <p:cNvPicPr>
            <a:picLocks noGrp="1" noChangeAspect="1"/>
          </p:cNvPicPr>
          <p:nvPr>
            <p:ph type="pic" idx="1"/>
          </p:nvPr>
        </p:nvPicPr>
        <p:blipFill>
          <a:blip r:embed="rId2"/>
          <a:stretch>
            <a:fillRect/>
          </a:stretch>
        </p:blipFill>
        <p:spPr>
          <a:xfrm>
            <a:off x="6919476" y="427631"/>
            <a:ext cx="4007603" cy="6011406"/>
          </a:xfrm>
          <a:prstGeom prst="rect">
            <a:avLst/>
          </a:prstGeom>
        </p:spPr>
      </p:pic>
      <p:sp>
        <p:nvSpPr>
          <p:cNvPr id="14" name="TextBox 13">
            <a:extLst>
              <a:ext uri="{FF2B5EF4-FFF2-40B4-BE49-F238E27FC236}">
                <a16:creationId xmlns:a16="http://schemas.microsoft.com/office/drawing/2014/main" xmlns="" id="{6D2E7FC6-8749-4383-BB70-2E01ED9FDBC6}"/>
              </a:ext>
            </a:extLst>
          </p:cNvPr>
          <p:cNvSpPr txBox="1"/>
          <p:nvPr/>
        </p:nvSpPr>
        <p:spPr>
          <a:xfrm>
            <a:off x="244736" y="2334560"/>
            <a:ext cx="6003664" cy="2197548"/>
          </a:xfrm>
          <a:prstGeom prst="rect">
            <a:avLst/>
          </a:prstGeom>
          <a:solidFill>
            <a:schemeClr val="bg1">
              <a:lumMod val="85000"/>
            </a:schemeClr>
          </a:solidFill>
        </p:spPr>
        <p:txBody>
          <a:bodyPr vert="horz" lIns="91440" tIns="45720" rIns="91440" bIns="45720" rtlCol="0" anchor="b">
            <a:normAutofit/>
          </a:bodyPr>
          <a:lstStyle/>
          <a:p>
            <a:pPr defTabSz="914400">
              <a:lnSpc>
                <a:spcPct val="89000"/>
              </a:lnSpc>
              <a:spcBef>
                <a:spcPct val="0"/>
              </a:spcBef>
              <a:spcAft>
                <a:spcPts val="600"/>
              </a:spcAft>
            </a:pPr>
            <a:r>
              <a:rPr lang="en-US" sz="4800" b="1" cap="all" dirty="0">
                <a:effectLst>
                  <a:outerShdw blurRad="38100" dist="38100" dir="2700000" algn="tl">
                    <a:srgbClr val="000000">
                      <a:alpha val="43137"/>
                    </a:srgbClr>
                  </a:outerShdw>
                </a:effectLst>
                <a:latin typeface="Metropolis Thin" panose="00000500000000000000" pitchFamily="50" charset="0"/>
                <a:ea typeface="+mj-ea"/>
                <a:cs typeface="+mj-cs"/>
              </a:rPr>
              <a:t>DATA GATHERING PROCEDURE</a:t>
            </a:r>
          </a:p>
        </p:txBody>
      </p:sp>
    </p:spTree>
    <p:extLst>
      <p:ext uri="{BB962C8B-B14F-4D97-AF65-F5344CB8AC3E}">
        <p14:creationId xmlns:p14="http://schemas.microsoft.com/office/powerpoint/2010/main" val="187680450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68" y="0"/>
            <a:ext cx="11499182" cy="6858000"/>
          </a:xfrm>
          <a:prstGeom prst="rect">
            <a:avLst/>
          </a:prstGeom>
        </p:spPr>
      </p:pic>
    </p:spTree>
    <p:extLst>
      <p:ext uri="{BB962C8B-B14F-4D97-AF65-F5344CB8AC3E}">
        <p14:creationId xmlns:p14="http://schemas.microsoft.com/office/powerpoint/2010/main" val="1516510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68" y="0"/>
            <a:ext cx="11518232" cy="6858000"/>
          </a:xfrm>
          <a:prstGeom prst="rect">
            <a:avLst/>
          </a:prstGeom>
        </p:spPr>
      </p:pic>
    </p:spTree>
    <p:extLst>
      <p:ext uri="{BB962C8B-B14F-4D97-AF65-F5344CB8AC3E}">
        <p14:creationId xmlns:p14="http://schemas.microsoft.com/office/powerpoint/2010/main" val="1409588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05" y="0"/>
            <a:ext cx="11542295" cy="6858000"/>
          </a:xfrm>
          <a:prstGeom prst="rect">
            <a:avLst/>
          </a:prstGeom>
        </p:spPr>
      </p:pic>
    </p:spTree>
    <p:extLst>
      <p:ext uri="{BB962C8B-B14F-4D97-AF65-F5344CB8AC3E}">
        <p14:creationId xmlns:p14="http://schemas.microsoft.com/office/powerpoint/2010/main" val="7842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94" y="0"/>
            <a:ext cx="11511405" cy="6858000"/>
          </a:xfrm>
          <a:prstGeom prst="rect">
            <a:avLst/>
          </a:prstGeom>
        </p:spPr>
      </p:pic>
    </p:spTree>
    <p:extLst>
      <p:ext uri="{BB962C8B-B14F-4D97-AF65-F5344CB8AC3E}">
        <p14:creationId xmlns:p14="http://schemas.microsoft.com/office/powerpoint/2010/main" val="100553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0"/>
            <a:ext cx="3336324"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5676" y="0"/>
            <a:ext cx="3336324" cy="6858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438" y="0"/>
            <a:ext cx="3336324" cy="6858000"/>
          </a:xfrm>
          <a:prstGeom prst="rect">
            <a:avLst/>
          </a:prstGeom>
        </p:spPr>
      </p:pic>
    </p:spTree>
    <p:extLst>
      <p:ext uri="{BB962C8B-B14F-4D97-AF65-F5344CB8AC3E}">
        <p14:creationId xmlns:p14="http://schemas.microsoft.com/office/powerpoint/2010/main" val="23935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0"/>
            <a:ext cx="333632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00" y="0"/>
            <a:ext cx="3336324" cy="6858000"/>
          </a:xfrm>
          <a:prstGeom prst="rect">
            <a:avLst/>
          </a:prstGeom>
        </p:spPr>
      </p:pic>
    </p:spTree>
    <p:extLst>
      <p:ext uri="{BB962C8B-B14F-4D97-AF65-F5344CB8AC3E}">
        <p14:creationId xmlns:p14="http://schemas.microsoft.com/office/powerpoint/2010/main" val="210042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86000" b="-8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EAB4CC-33F5-4980-B653-F68E4999A57B}"/>
              </a:ext>
            </a:extLst>
          </p:cNvPr>
          <p:cNvSpPr/>
          <p:nvPr/>
        </p:nvSpPr>
        <p:spPr>
          <a:xfrm>
            <a:off x="578785" y="419101"/>
            <a:ext cx="11144249" cy="5924550"/>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xmlns="" id="{C7EEDF41-C990-427C-8029-96E05C5CF493}"/>
              </a:ext>
            </a:extLst>
          </p:cNvPr>
          <p:cNvSpPr txBox="1"/>
          <p:nvPr/>
        </p:nvSpPr>
        <p:spPr>
          <a:xfrm>
            <a:off x="1036543" y="794902"/>
            <a:ext cx="9582965" cy="830997"/>
          </a:xfrm>
          <a:prstGeom prst="rect">
            <a:avLst/>
          </a:prstGeom>
          <a:solidFill>
            <a:schemeClr val="bg1">
              <a:lumMod val="75000"/>
              <a:lumOff val="25000"/>
            </a:schemeClr>
          </a:solidFill>
        </p:spPr>
        <p:txBody>
          <a:bodyPr wrap="square" rtlCol="0">
            <a:spAutoFit/>
          </a:bodyPr>
          <a:lstStyle/>
          <a:p>
            <a:r>
              <a:rPr lang="en-PH" sz="4800" b="1" dirty="0" smtClean="0">
                <a:effectLst>
                  <a:outerShdw blurRad="38100" dist="38100" dir="2700000" algn="tl">
                    <a:srgbClr val="000000">
                      <a:alpha val="43137"/>
                    </a:srgbClr>
                  </a:outerShdw>
                </a:effectLst>
                <a:latin typeface="Metropolis Thin" panose="00000500000000000000" pitchFamily="50" charset="0"/>
              </a:rPr>
              <a:t>STATEMENT OF THE PROBLEM</a:t>
            </a:r>
            <a:endParaRPr lang="en-PH" sz="4800" b="1" dirty="0">
              <a:effectLst>
                <a:outerShdw blurRad="38100" dist="38100" dir="2700000" algn="tl">
                  <a:srgbClr val="000000">
                    <a:alpha val="43137"/>
                  </a:srgbClr>
                </a:outerShdw>
              </a:effectLst>
              <a:latin typeface="Metropolis Thin" panose="00000500000000000000" pitchFamily="50" charset="0"/>
            </a:endParaRPr>
          </a:p>
        </p:txBody>
      </p:sp>
      <p:sp>
        <p:nvSpPr>
          <p:cNvPr id="6" name="TextBox 5">
            <a:extLst>
              <a:ext uri="{FF2B5EF4-FFF2-40B4-BE49-F238E27FC236}">
                <a16:creationId xmlns:a16="http://schemas.microsoft.com/office/drawing/2014/main" xmlns="" id="{920B6905-776C-4B78-9F9F-91266021E1C0}"/>
              </a:ext>
            </a:extLst>
          </p:cNvPr>
          <p:cNvSpPr txBox="1"/>
          <p:nvPr/>
        </p:nvSpPr>
        <p:spPr>
          <a:xfrm>
            <a:off x="1036543" y="2001700"/>
            <a:ext cx="9582965" cy="3046988"/>
          </a:xfrm>
          <a:prstGeom prst="rect">
            <a:avLst/>
          </a:prstGeom>
          <a:noFill/>
        </p:spPr>
        <p:txBody>
          <a:bodyPr wrap="square" rtlCol="0">
            <a:spAutoFit/>
          </a:bodyPr>
          <a:lstStyle/>
          <a:p>
            <a:pPr algn="just"/>
            <a:r>
              <a:rPr lang="en-US" sz="2400" dirty="0" smtClean="0">
                <a:solidFill>
                  <a:schemeClr val="bg1"/>
                </a:solidFill>
              </a:rPr>
              <a:t>Accurate </a:t>
            </a:r>
            <a:r>
              <a:rPr lang="en-US" sz="2400" dirty="0">
                <a:solidFill>
                  <a:schemeClr val="bg1"/>
                </a:solidFill>
              </a:rPr>
              <a:t>and reliable transportation data is critical for monitoring the performance of a transportation system, identifying problems, and making informed planning decisions. However, data for transportation planning is traditionally difficult to find, expensive to collect, and limited to specific locations and time periods depending on needs. The increasing road traffic congestion have had growing negative effects on business operations and on people. Therefore, this study intends to assist people in travel such as to determine likely travel times. </a:t>
            </a:r>
          </a:p>
        </p:txBody>
      </p:sp>
    </p:spTree>
    <p:extLst>
      <p:ext uri="{BB962C8B-B14F-4D97-AF65-F5344CB8AC3E}">
        <p14:creationId xmlns:p14="http://schemas.microsoft.com/office/powerpoint/2010/main" val="3090882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outdoor, fence, chair, bicycle&#10;&#10;Description generated with very high confidence">
            <a:extLst>
              <a:ext uri="{FF2B5EF4-FFF2-40B4-BE49-F238E27FC236}">
                <a16:creationId xmlns:a16="http://schemas.microsoft.com/office/drawing/2014/main" xmlns="" id="{6A8B6F10-0607-42EA-8F38-7CDF35A59741}"/>
              </a:ext>
            </a:extLst>
          </p:cNvPr>
          <p:cNvPicPr>
            <a:picLocks noChangeAspect="1"/>
          </p:cNvPicPr>
          <p:nvPr/>
        </p:nvPicPr>
        <p:blipFill>
          <a:blip r:embed="rId2"/>
          <a:stretch>
            <a:fillRect/>
          </a:stretch>
        </p:blipFill>
        <p:spPr>
          <a:xfrm>
            <a:off x="6548633" y="626563"/>
            <a:ext cx="5372100" cy="5486400"/>
          </a:xfrm>
          <a:prstGeom prst="rect">
            <a:avLst/>
          </a:prstGeom>
        </p:spPr>
      </p:pic>
      <p:sp>
        <p:nvSpPr>
          <p:cNvPr id="4" name="Rectangle 3">
            <a:extLst>
              <a:ext uri="{FF2B5EF4-FFF2-40B4-BE49-F238E27FC236}">
                <a16:creationId xmlns:a16="http://schemas.microsoft.com/office/drawing/2014/main" xmlns="" id="{E1055248-62D3-4887-ADA0-5BCF5AB85E3E}"/>
              </a:ext>
            </a:extLst>
          </p:cNvPr>
          <p:cNvSpPr/>
          <p:nvPr/>
        </p:nvSpPr>
        <p:spPr>
          <a:xfrm>
            <a:off x="6274104" y="1132562"/>
            <a:ext cx="549058" cy="4474401"/>
          </a:xfrm>
          <a:prstGeom prst="rect">
            <a:avLst/>
          </a:pr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xmlns="" id="{60CD35B1-5F0A-4E6C-AFB4-5F95D3AB3EDE}"/>
              </a:ext>
            </a:extLst>
          </p:cNvPr>
          <p:cNvSpPr/>
          <p:nvPr/>
        </p:nvSpPr>
        <p:spPr>
          <a:xfrm rot="5400000">
            <a:off x="10139166" y="-1186058"/>
            <a:ext cx="514741" cy="3590926"/>
          </a:xfrm>
          <a:prstGeom prst="rect">
            <a:avLst/>
          </a:pr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xmlns="" id="{1D94B8F4-A0E0-4C7A-B00C-C829FF5EC78C}"/>
              </a:ext>
            </a:extLst>
          </p:cNvPr>
          <p:cNvSpPr/>
          <p:nvPr/>
        </p:nvSpPr>
        <p:spPr>
          <a:xfrm>
            <a:off x="11642942" y="866776"/>
            <a:ext cx="549058" cy="4971659"/>
          </a:xfrm>
          <a:prstGeom prst="rect">
            <a:avLst/>
          </a:pr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xmlns="" id="{8857D1B6-A33A-4352-8033-E66A339C210E}"/>
              </a:ext>
            </a:extLst>
          </p:cNvPr>
          <p:cNvSpPr/>
          <p:nvPr/>
        </p:nvSpPr>
        <p:spPr>
          <a:xfrm rot="5400000">
            <a:off x="10139167" y="4300343"/>
            <a:ext cx="514741" cy="3590926"/>
          </a:xfrm>
          <a:prstGeom prst="rect">
            <a:avLst/>
          </a:pr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xmlns="" id="{0E85DCF1-4AEF-49A7-8F7C-B0B2A00A7D4D}"/>
              </a:ext>
            </a:extLst>
          </p:cNvPr>
          <p:cNvSpPr txBox="1"/>
          <p:nvPr/>
        </p:nvSpPr>
        <p:spPr>
          <a:xfrm>
            <a:off x="135889" y="287499"/>
            <a:ext cx="4791711" cy="1569660"/>
          </a:xfrm>
          <a:prstGeom prst="rect">
            <a:avLst/>
          </a:prstGeom>
          <a:solidFill>
            <a:schemeClr val="bg1">
              <a:lumMod val="75000"/>
              <a:lumOff val="25000"/>
            </a:schemeClr>
          </a:solidFill>
        </p:spPr>
        <p:txBody>
          <a:bodyPr wrap="square" rtlCol="0">
            <a:spAutoFit/>
          </a:bodyPr>
          <a:lstStyle/>
          <a:p>
            <a:r>
              <a:rPr lang="en-PH" sz="4800" b="1" dirty="0">
                <a:effectLst>
                  <a:outerShdw blurRad="38100" dist="38100" dir="2700000" algn="tl">
                    <a:srgbClr val="000000">
                      <a:alpha val="43137"/>
                    </a:srgbClr>
                  </a:outerShdw>
                </a:effectLst>
                <a:latin typeface="Metropolis Thin" panose="00000500000000000000" pitchFamily="50" charset="0"/>
              </a:rPr>
              <a:t>PURPOSE AND DESCRIPTION</a:t>
            </a:r>
          </a:p>
        </p:txBody>
      </p:sp>
      <p:sp>
        <p:nvSpPr>
          <p:cNvPr id="9" name="TextBox 8">
            <a:extLst>
              <a:ext uri="{FF2B5EF4-FFF2-40B4-BE49-F238E27FC236}">
                <a16:creationId xmlns:a16="http://schemas.microsoft.com/office/drawing/2014/main" xmlns="" id="{A0D8EFDE-C208-4D88-AD40-88000B6B0A16}"/>
              </a:ext>
            </a:extLst>
          </p:cNvPr>
          <p:cNvSpPr txBox="1"/>
          <p:nvPr/>
        </p:nvSpPr>
        <p:spPr>
          <a:xfrm>
            <a:off x="1177660" y="1857159"/>
            <a:ext cx="4070224" cy="5019090"/>
          </a:xfrm>
          <a:prstGeom prst="rect">
            <a:avLst/>
          </a:prstGeom>
          <a:noFill/>
        </p:spPr>
        <p:txBody>
          <a:bodyPr wrap="square" rtlCol="0">
            <a:spAutoFit/>
          </a:bodyPr>
          <a:lstStyle/>
          <a:p>
            <a:pPr algn="ctr"/>
            <a:r>
              <a:rPr lang="en-US" sz="2400" dirty="0"/>
              <a:t>It is constantly helpful to further improve previous methods which were in some cases developed based on relatively poor information of traffic conditions. Therefore, the purpose of this paper is to </a:t>
            </a:r>
            <a:r>
              <a:rPr lang="en-PH" sz="2400" dirty="0"/>
              <a:t>understand travel conditions throughout the metropolitan areas when responding to needs and planning for the future which can effectively enhance mobility. </a:t>
            </a:r>
            <a:endParaRPr lang="en-PH" sz="2400" b="1" dirty="0">
              <a:latin typeface="Metropolis Thin" panose="00000500000000000000" pitchFamily="50" charset="0"/>
            </a:endParaRPr>
          </a:p>
        </p:txBody>
      </p:sp>
    </p:spTree>
    <p:extLst>
      <p:ext uri="{BB962C8B-B14F-4D97-AF65-F5344CB8AC3E}">
        <p14:creationId xmlns:p14="http://schemas.microsoft.com/office/powerpoint/2010/main" val="90695142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nvPr>
        </p:nvSpPr>
        <p:spPr bwMode="white">
          <a:xfrm>
            <a:off x="0" y="0"/>
            <a:ext cx="12192000" cy="6858000"/>
          </a:xfrm>
          <a:prstGeom prst="rect">
            <a:avLst/>
          </a:prstGeom>
          <a:solidFill>
            <a:schemeClr val="bg2"/>
          </a:solidFill>
          <a:effectLst/>
        </p:spPr>
      </p:sp>
      <p:sp>
        <p:nvSpPr>
          <p:cNvPr id="14" name="Rectangle 13" title="Side bar"/>
          <p:cNvSpPr>
            <a:spLocks noGrp="1" noRot="1" noChangeAspect="1" noMove="1" noResize="1" noEditPoints="1" noAdjustHandles="1" noChangeArrowheads="1" noChangeShapeType="1" noTextEdit="1"/>
          </p:cNvSpPr>
          <p:nvPr>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group of people walking in front of a crowd&#10;&#10;Description generated with very high confidence">
            <a:extLst>
              <a:ext uri="{FF2B5EF4-FFF2-40B4-BE49-F238E27FC236}">
                <a16:creationId xmlns:a16="http://schemas.microsoft.com/office/drawing/2014/main" xmlns="" id="{420BFBB3-E8E0-4550-A981-B3089EF68713}"/>
              </a:ext>
            </a:extLst>
          </p:cNvPr>
          <p:cNvPicPr>
            <a:picLocks noGrp="1" noChangeAspect="1"/>
          </p:cNvPicPr>
          <p:nvPr>
            <p:ph type="pic" idx="1"/>
          </p:nvPr>
        </p:nvPicPr>
        <p:blipFill rotWithShape="1">
          <a:blip r:embed="rId2"/>
          <a:srcRect l="9179" r="5877"/>
          <a:stretch/>
        </p:blipFill>
        <p:spPr>
          <a:xfrm>
            <a:off x="-2" y="10"/>
            <a:ext cx="4886961" cy="6857990"/>
          </a:xfrm>
          <a:prstGeom prst="rect">
            <a:avLst/>
          </a:prstGeom>
        </p:spPr>
      </p:pic>
      <p:sp>
        <p:nvSpPr>
          <p:cNvPr id="18" name="Rectangle 17" title="Side bar"/>
          <p:cNvSpPr>
            <a:spLocks noGrp="1" noRot="1" noChangeAspect="1" noMove="1" noResize="1" noEditPoints="1" noAdjustHandles="1" noChangeArrowheads="1" noChangeShapeType="1" noTextEdit="1"/>
          </p:cNvSpPr>
          <p:nvPr>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a:extLst>
              <a:ext uri="{FF2B5EF4-FFF2-40B4-BE49-F238E27FC236}">
                <a16:creationId xmlns:a16="http://schemas.microsoft.com/office/drawing/2014/main" xmlns="" id="{00E09FAE-8EAE-4B8F-B917-A8412C1E5407}"/>
              </a:ext>
            </a:extLst>
          </p:cNvPr>
          <p:cNvSpPr txBox="1"/>
          <p:nvPr/>
        </p:nvSpPr>
        <p:spPr>
          <a:xfrm>
            <a:off x="2692904" y="3013500"/>
            <a:ext cx="4114296" cy="830997"/>
          </a:xfrm>
          <a:prstGeom prst="rect">
            <a:avLst/>
          </a:prstGeom>
          <a:solidFill>
            <a:schemeClr val="tx1">
              <a:lumMod val="75000"/>
              <a:lumOff val="25000"/>
            </a:schemeClr>
          </a:solidFill>
        </p:spPr>
        <p:txBody>
          <a:bodyPr wrap="square" rtlCol="0">
            <a:spAutoFit/>
          </a:bodyPr>
          <a:lstStyle/>
          <a:p>
            <a:r>
              <a:rPr lang="en-PH" sz="4800" b="1" dirty="0">
                <a:solidFill>
                  <a:schemeClr val="bg1"/>
                </a:solidFill>
                <a:effectLst>
                  <a:outerShdw blurRad="38100" dist="38100" dir="2700000" algn="tl">
                    <a:srgbClr val="000000">
                      <a:alpha val="43137"/>
                    </a:srgbClr>
                  </a:outerShdw>
                </a:effectLst>
                <a:latin typeface="Metropolis Thin" panose="00000500000000000000" pitchFamily="50" charset="0"/>
              </a:rPr>
              <a:t>OBJECTIVES</a:t>
            </a:r>
          </a:p>
        </p:txBody>
      </p:sp>
      <p:sp>
        <p:nvSpPr>
          <p:cNvPr id="19" name="TextBox 18">
            <a:extLst>
              <a:ext uri="{FF2B5EF4-FFF2-40B4-BE49-F238E27FC236}">
                <a16:creationId xmlns:a16="http://schemas.microsoft.com/office/drawing/2014/main" xmlns="" id="{451574E9-852D-469C-9697-1AA72817E057}"/>
              </a:ext>
            </a:extLst>
          </p:cNvPr>
          <p:cNvSpPr txBox="1"/>
          <p:nvPr/>
        </p:nvSpPr>
        <p:spPr>
          <a:xfrm>
            <a:off x="7274560" y="1737489"/>
            <a:ext cx="4013200" cy="1569660"/>
          </a:xfrm>
          <a:prstGeom prst="rect">
            <a:avLst/>
          </a:prstGeom>
          <a:noFill/>
        </p:spPr>
        <p:txBody>
          <a:bodyPr wrap="square" rtlCol="0">
            <a:spAutoFit/>
          </a:bodyPr>
          <a:lstStyle/>
          <a:p>
            <a:pPr marL="342900" indent="-342900">
              <a:buFont typeface="Arial" panose="020B0604020202020204" pitchFamily="34" charset="0"/>
              <a:buChar char="•"/>
            </a:pPr>
            <a:r>
              <a:rPr lang="en-PH" sz="2400" b="1" dirty="0">
                <a:latin typeface="Metropolis Thin" panose="00000500000000000000" pitchFamily="50" charset="0"/>
              </a:rPr>
              <a:t>Retrieve </a:t>
            </a:r>
            <a:r>
              <a:rPr lang="en-PH" sz="2400" b="1" dirty="0" smtClean="0">
                <a:latin typeface="Metropolis Thin" panose="00000500000000000000" pitchFamily="50" charset="0"/>
              </a:rPr>
              <a:t>traffic </a:t>
            </a:r>
            <a:r>
              <a:rPr lang="en-PH" sz="2400" b="1" dirty="0" smtClean="0">
                <a:latin typeface="Metropolis Thin" panose="00000500000000000000" pitchFamily="50" charset="0"/>
              </a:rPr>
              <a:t>data </a:t>
            </a:r>
            <a:r>
              <a:rPr lang="en-PH" sz="2400" b="1" dirty="0">
                <a:latin typeface="Metropolis Thin" panose="00000500000000000000" pitchFamily="50" charset="0"/>
              </a:rPr>
              <a:t>to gain performance insights and understand patterns of behavior of traffic </a:t>
            </a:r>
          </a:p>
        </p:txBody>
      </p:sp>
    </p:spTree>
    <p:extLst>
      <p:ext uri="{BB962C8B-B14F-4D97-AF65-F5344CB8AC3E}">
        <p14:creationId xmlns:p14="http://schemas.microsoft.com/office/powerpoint/2010/main" val="2024605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 indoor, next&#10;&#10;Description generated with high confidence">
            <a:extLst>
              <a:ext uri="{FF2B5EF4-FFF2-40B4-BE49-F238E27FC236}">
                <a16:creationId xmlns:a16="http://schemas.microsoft.com/office/drawing/2014/main" xmlns="" id="{9DB15AA9-448C-4858-B018-A6CCFA352146}"/>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7087869" y="0"/>
            <a:ext cx="5104131" cy="6858000"/>
          </a:xfrm>
          <a:prstGeom prst="rect">
            <a:avLst/>
          </a:prstGeom>
        </p:spPr>
      </p:pic>
      <p:sp>
        <p:nvSpPr>
          <p:cNvPr id="4" name="TextBox 3">
            <a:extLst>
              <a:ext uri="{FF2B5EF4-FFF2-40B4-BE49-F238E27FC236}">
                <a16:creationId xmlns:a16="http://schemas.microsoft.com/office/drawing/2014/main" xmlns="" id="{A650E6FC-01C3-42CF-B5ED-0DD2F8A4E76F}"/>
              </a:ext>
            </a:extLst>
          </p:cNvPr>
          <p:cNvSpPr txBox="1"/>
          <p:nvPr/>
        </p:nvSpPr>
        <p:spPr>
          <a:xfrm>
            <a:off x="7582786" y="138220"/>
            <a:ext cx="4114296" cy="1569660"/>
          </a:xfrm>
          <a:prstGeom prst="rect">
            <a:avLst/>
          </a:prstGeom>
          <a:solidFill>
            <a:schemeClr val="tx1">
              <a:lumMod val="75000"/>
              <a:lumOff val="25000"/>
            </a:schemeClr>
          </a:solidFill>
        </p:spPr>
        <p:txBody>
          <a:bodyPr wrap="square" rtlCol="0">
            <a:spAutoFit/>
          </a:bodyPr>
          <a:lstStyle/>
          <a:p>
            <a:r>
              <a:rPr lang="en-PH" sz="4800" b="1" dirty="0">
                <a:solidFill>
                  <a:schemeClr val="bg1"/>
                </a:solidFill>
                <a:effectLst>
                  <a:outerShdw blurRad="38100" dist="38100" dir="2700000" algn="tl">
                    <a:srgbClr val="000000">
                      <a:alpha val="43137"/>
                    </a:srgbClr>
                  </a:outerShdw>
                </a:effectLst>
                <a:latin typeface="Metropolis Thin" panose="00000500000000000000" pitchFamily="50" charset="0"/>
              </a:rPr>
              <a:t>SCOPE AND LIMITATIONS</a:t>
            </a:r>
          </a:p>
        </p:txBody>
      </p:sp>
      <p:sp>
        <p:nvSpPr>
          <p:cNvPr id="5" name="Rectangle 4">
            <a:extLst>
              <a:ext uri="{FF2B5EF4-FFF2-40B4-BE49-F238E27FC236}">
                <a16:creationId xmlns:a16="http://schemas.microsoft.com/office/drawing/2014/main" xmlns="" id="{215FC7C0-047E-4E80-BAC4-E6F56F07CC4A}"/>
              </a:ext>
            </a:extLst>
          </p:cNvPr>
          <p:cNvSpPr/>
          <p:nvPr/>
        </p:nvSpPr>
        <p:spPr>
          <a:xfrm>
            <a:off x="1249199" y="2060190"/>
            <a:ext cx="4776847" cy="2677656"/>
          </a:xfrm>
          <a:prstGeom prst="rect">
            <a:avLst/>
          </a:prstGeom>
        </p:spPr>
        <p:txBody>
          <a:bodyPr wrap="square">
            <a:spAutoFit/>
          </a:bodyPr>
          <a:lstStyle/>
          <a:p>
            <a:r>
              <a:rPr lang="en-US" sz="2400" dirty="0"/>
              <a:t>This study will cover the traffic network for point “A” to point “B” location in Makati City, which will revolve around the people who resides, go to work, shop and do business. The gathered datasets will come from Uber Movement. </a:t>
            </a:r>
          </a:p>
        </p:txBody>
      </p:sp>
    </p:spTree>
    <p:extLst>
      <p:ext uri="{BB962C8B-B14F-4D97-AF65-F5344CB8AC3E}">
        <p14:creationId xmlns:p14="http://schemas.microsoft.com/office/powerpoint/2010/main" val="373007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2"/>
          <p:cNvSpPr>
            <a:spLocks noGrp="1" noRot="1" noChangeAspect="1" noMove="1" noResize="1" noEditPoints="1" noAdjustHandles="1" noChangeArrowheads="1" noChangeShapeType="1" noTextEdit="1"/>
          </p:cNvSpPr>
          <p:nvPr>
            <p:extLst/>
          </p:nvPr>
        </p:nvSpPr>
        <p:spPr bwMode="white">
          <a:xfrm>
            <a:off x="0" y="0"/>
            <a:ext cx="12192000" cy="6858000"/>
          </a:xfrm>
          <a:prstGeom prst="rect">
            <a:avLst/>
          </a:prstGeom>
          <a:solidFill>
            <a:schemeClr val="bg2"/>
          </a:solidFill>
          <a:effectLst/>
        </p:spPr>
      </p:sp>
      <p:grpSp>
        <p:nvGrpSpPr>
          <p:cNvPr id="25" name="Group 14"/>
          <p:cNvGrpSpPr>
            <a:grpSpLocks noGrp="1" noUngrp="1" noRot="1" noChangeAspect="1" noMove="1" noResize="1"/>
          </p:cNvGrpSpPr>
          <p:nvPr>
            <p:extLst/>
          </p:nvPr>
        </p:nvGrpSpPr>
        <p:grpSpPr>
          <a:xfrm>
            <a:off x="752858" y="744469"/>
            <a:ext cx="10674117" cy="5349671"/>
            <a:chOff x="752858" y="744469"/>
            <a:chExt cx="10674117" cy="5349671"/>
          </a:xfrm>
        </p:grpSpPr>
        <p:sp>
          <p:nvSpPr>
            <p:cNvPr id="16" name="Freeform 6"/>
            <p:cNvSpPr/>
            <p:nvPr>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p:cNvSpPr/>
            <p:nvPr>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6" name="Rectangle 18"/>
          <p:cNvSpPr>
            <a:spLocks noGrp="1" noRot="1" noChangeAspect="1" noMove="1" noResize="1" noEditPoints="1" noAdjustHandles="1" noChangeArrowheads="1" noChangeShapeType="1" noTextEdit="1"/>
          </p:cNvSpPr>
          <p:nvPr>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7" name="Freeform 6"/>
          <p:cNvSpPr>
            <a:spLocks noGrp="1" noRot="1" noChangeAspect="1" noMove="1" noResize="1" noEditPoints="1" noAdjustHandles="1" noChangeArrowheads="1" noChangeShapeType="1" noTextEdit="1"/>
          </p:cNvSpPr>
          <p:nvPr>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p:cNvSpPr>
            <a:spLocks noGrp="1" noRot="1" noChangeAspect="1" noMove="1" noResize="1" noEditPoints="1" noAdjustHandles="1" noChangeArrowheads="1" noChangeShapeType="1" noTextEdit="1"/>
          </p:cNvSpPr>
          <p:nvPr>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8" name="Picture 7" descr="A picture containing wall, indoor, snow&#10;&#10;Description generated with high confidence">
            <a:extLst>
              <a:ext uri="{FF2B5EF4-FFF2-40B4-BE49-F238E27FC236}">
                <a16:creationId xmlns:a16="http://schemas.microsoft.com/office/drawing/2014/main" xmlns="" id="{A29B236F-26E0-46EF-98E1-E09F2851744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79023" y="1406388"/>
            <a:ext cx="5659222" cy="4244416"/>
          </a:xfrm>
          <a:prstGeom prst="rect">
            <a:avLst/>
          </a:prstGeom>
        </p:spPr>
      </p:pic>
      <p:sp>
        <p:nvSpPr>
          <p:cNvPr id="6" name="TextBox 5">
            <a:extLst>
              <a:ext uri="{FF2B5EF4-FFF2-40B4-BE49-F238E27FC236}">
                <a16:creationId xmlns:a16="http://schemas.microsoft.com/office/drawing/2014/main" xmlns="" id="{8F33D681-524C-4E25-8FB4-7F04B41DB0BB}"/>
              </a:ext>
            </a:extLst>
          </p:cNvPr>
          <p:cNvSpPr txBox="1"/>
          <p:nvPr/>
        </p:nvSpPr>
        <p:spPr>
          <a:xfrm>
            <a:off x="7977972" y="2576878"/>
            <a:ext cx="4005739" cy="1643983"/>
          </a:xfrm>
          <a:prstGeom prst="rect">
            <a:avLst/>
          </a:prstGeom>
        </p:spPr>
        <p:txBody>
          <a:bodyPr vert="horz" lIns="91440" tIns="45720" rIns="91440" bIns="45720" rtlCol="0" anchor="b">
            <a:normAutofit fontScale="92500"/>
          </a:bodyPr>
          <a:lstStyle/>
          <a:p>
            <a:pPr algn="ctr" defTabSz="914400">
              <a:lnSpc>
                <a:spcPct val="89000"/>
              </a:lnSpc>
              <a:spcBef>
                <a:spcPct val="0"/>
              </a:spcBef>
              <a:spcAft>
                <a:spcPts val="600"/>
              </a:spcAft>
            </a:pPr>
            <a:r>
              <a:rPr lang="en-US" sz="4800" b="1" cap="all" dirty="0">
                <a:solidFill>
                  <a:schemeClr val="tx2"/>
                </a:solidFill>
                <a:effectLst>
                  <a:outerShdw blurRad="38100" dist="38100" dir="2700000" algn="tl">
                    <a:srgbClr val="000000">
                      <a:alpha val="43137"/>
                    </a:srgbClr>
                  </a:outerShdw>
                </a:effectLst>
                <a:latin typeface="Metropolis Thin" panose="00000500000000000000" pitchFamily="50" charset="0"/>
                <a:ea typeface="+mj-ea"/>
                <a:cs typeface="+mj-cs"/>
              </a:rPr>
              <a:t>Related literature</a:t>
            </a:r>
          </a:p>
        </p:txBody>
      </p:sp>
    </p:spTree>
    <p:extLst>
      <p:ext uri="{BB962C8B-B14F-4D97-AF65-F5344CB8AC3E}">
        <p14:creationId xmlns:p14="http://schemas.microsoft.com/office/powerpoint/2010/main" val="171640441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83000" b="-8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996CC0B-1F2D-4C85-983F-8C9CC468547B}"/>
              </a:ext>
            </a:extLst>
          </p:cNvPr>
          <p:cNvSpPr/>
          <p:nvPr/>
        </p:nvSpPr>
        <p:spPr>
          <a:xfrm>
            <a:off x="1284790" y="493173"/>
            <a:ext cx="10907210" cy="6087035"/>
          </a:xfrm>
          <a:prstGeom prst="rect">
            <a:avLst/>
          </a:prstGeom>
          <a:solidFill>
            <a:schemeClr val="tx1">
              <a:lumMod val="95000"/>
              <a:lumOff val="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Rectangle 4">
            <a:extLst>
              <a:ext uri="{FF2B5EF4-FFF2-40B4-BE49-F238E27FC236}">
                <a16:creationId xmlns:a16="http://schemas.microsoft.com/office/drawing/2014/main" xmlns="" id="{5FE12E0D-C57F-4133-B5CE-20209DAC8F02}"/>
              </a:ext>
            </a:extLst>
          </p:cNvPr>
          <p:cNvSpPr/>
          <p:nvPr/>
        </p:nvSpPr>
        <p:spPr>
          <a:xfrm>
            <a:off x="1454893" y="777339"/>
            <a:ext cx="8946777" cy="1200329"/>
          </a:xfrm>
          <a:prstGeom prst="rect">
            <a:avLst/>
          </a:prstGeom>
        </p:spPr>
        <p:txBody>
          <a:bodyPr wrap="square">
            <a:spAutoFit/>
          </a:bodyPr>
          <a:lstStyle/>
          <a:p>
            <a:pPr marL="342900" indent="-342900">
              <a:buFont typeface="Wingdings" panose="05000000000000000000" pitchFamily="2" charset="2"/>
              <a:buChar char="ü"/>
            </a:pPr>
            <a:r>
              <a:rPr lang="en-US" sz="2400" b="1" dirty="0">
                <a:solidFill>
                  <a:schemeClr val="bg1"/>
                </a:solidFill>
                <a:latin typeface="Metropolis Thin" panose="00000500000000000000" pitchFamily="50" charset="0"/>
                <a:ea typeface="Calibri" panose="020F0502020204030204" pitchFamily="34" charset="0"/>
              </a:rPr>
              <a:t>‘Utilizing Real-World Transportation Data for Accurate Traffic Prediction’</a:t>
            </a:r>
          </a:p>
          <a:p>
            <a:r>
              <a:rPr lang="en-US" sz="2400" b="1" dirty="0">
                <a:solidFill>
                  <a:schemeClr val="bg1"/>
                </a:solidFill>
                <a:latin typeface="Metropolis Thin" panose="00000500000000000000" pitchFamily="50" charset="0"/>
                <a:ea typeface="Calibri" panose="020F0502020204030204" pitchFamily="34" charset="0"/>
              </a:rPr>
              <a:t>			- </a:t>
            </a:r>
            <a:r>
              <a:rPr lang="en-US" sz="1600" b="1" dirty="0">
                <a:solidFill>
                  <a:schemeClr val="bg1"/>
                </a:solidFill>
                <a:latin typeface="Metropolis Thin" panose="00000500000000000000" pitchFamily="50" charset="0"/>
                <a:ea typeface="Calibri" panose="020F0502020204030204" pitchFamily="34" charset="0"/>
              </a:rPr>
              <a:t>Pan, </a:t>
            </a:r>
            <a:r>
              <a:rPr lang="en-US" sz="1600" b="1" dirty="0" err="1">
                <a:solidFill>
                  <a:schemeClr val="bg1"/>
                </a:solidFill>
                <a:latin typeface="Metropolis Thin" panose="00000500000000000000" pitchFamily="50" charset="0"/>
                <a:ea typeface="Calibri" panose="020F0502020204030204" pitchFamily="34" charset="0"/>
              </a:rPr>
              <a:t>Demiryurek</a:t>
            </a:r>
            <a:r>
              <a:rPr lang="en-US" sz="1600" b="1" dirty="0">
                <a:solidFill>
                  <a:schemeClr val="bg1"/>
                </a:solidFill>
                <a:latin typeface="Metropolis Thin" panose="00000500000000000000" pitchFamily="50" charset="0"/>
                <a:ea typeface="Calibri" panose="020F0502020204030204" pitchFamily="34" charset="0"/>
              </a:rPr>
              <a:t> and </a:t>
            </a:r>
            <a:r>
              <a:rPr lang="en-US" sz="1600" b="1" dirty="0" err="1">
                <a:solidFill>
                  <a:schemeClr val="bg1"/>
                </a:solidFill>
                <a:latin typeface="Metropolis Thin" panose="00000500000000000000" pitchFamily="50" charset="0"/>
                <a:ea typeface="Calibri" panose="020F0502020204030204" pitchFamily="34" charset="0"/>
              </a:rPr>
              <a:t>Shahbi</a:t>
            </a:r>
            <a:r>
              <a:rPr lang="en-US" sz="1600" b="1" dirty="0">
                <a:solidFill>
                  <a:schemeClr val="bg1"/>
                </a:solidFill>
                <a:latin typeface="Metropolis Thin" panose="00000500000000000000" pitchFamily="50" charset="0"/>
                <a:ea typeface="Calibri" panose="020F0502020204030204" pitchFamily="34" charset="0"/>
              </a:rPr>
              <a:t>  </a:t>
            </a:r>
            <a:endParaRPr lang="en-PH" sz="2400" b="1" dirty="0">
              <a:solidFill>
                <a:schemeClr val="bg1"/>
              </a:solidFill>
              <a:latin typeface="Metropolis Thin" panose="00000500000000000000" pitchFamily="50" charset="0"/>
            </a:endParaRPr>
          </a:p>
        </p:txBody>
      </p:sp>
      <p:sp>
        <p:nvSpPr>
          <p:cNvPr id="6" name="Rectangle 5">
            <a:extLst>
              <a:ext uri="{FF2B5EF4-FFF2-40B4-BE49-F238E27FC236}">
                <a16:creationId xmlns:a16="http://schemas.microsoft.com/office/drawing/2014/main" xmlns="" id="{5BD34DE1-3EEF-4575-91FC-746380A7AE03}"/>
              </a:ext>
            </a:extLst>
          </p:cNvPr>
          <p:cNvSpPr/>
          <p:nvPr/>
        </p:nvSpPr>
        <p:spPr>
          <a:xfrm>
            <a:off x="1454893" y="2261834"/>
            <a:ext cx="8946777" cy="1200329"/>
          </a:xfrm>
          <a:prstGeom prst="rect">
            <a:avLst/>
          </a:prstGeom>
        </p:spPr>
        <p:txBody>
          <a:bodyPr wrap="square">
            <a:spAutoFit/>
          </a:bodyPr>
          <a:lstStyle/>
          <a:p>
            <a:pPr marL="342900" indent="-342900">
              <a:buFont typeface="Wingdings" panose="05000000000000000000" pitchFamily="2" charset="2"/>
              <a:buChar char="ü"/>
            </a:pPr>
            <a:r>
              <a:rPr lang="en-PH" sz="2400" b="1" dirty="0">
                <a:solidFill>
                  <a:schemeClr val="bg1"/>
                </a:solidFill>
                <a:latin typeface="Metropolis Thin" panose="00000500000000000000" pitchFamily="50" charset="0"/>
                <a:ea typeface="Calibri" panose="020F0502020204030204" pitchFamily="34" charset="0"/>
              </a:rPr>
              <a:t>‘Predicting Expected Road Traffic Conditions based on Historical and Current Data’</a:t>
            </a:r>
            <a:r>
              <a:rPr lang="en-US" sz="2400" b="1" dirty="0">
                <a:solidFill>
                  <a:schemeClr val="bg1"/>
                </a:solidFill>
                <a:latin typeface="Metropolis Thin" panose="00000500000000000000" pitchFamily="50" charset="0"/>
                <a:ea typeface="Calibri" panose="020F0502020204030204" pitchFamily="34" charset="0"/>
              </a:rPr>
              <a:t>			</a:t>
            </a:r>
          </a:p>
          <a:p>
            <a:r>
              <a:rPr lang="en-US" sz="2400" b="1" dirty="0">
                <a:solidFill>
                  <a:schemeClr val="bg1"/>
                </a:solidFill>
                <a:latin typeface="Metropolis Thin" panose="00000500000000000000" pitchFamily="50" charset="0"/>
                <a:ea typeface="Calibri" panose="020F0502020204030204" pitchFamily="34" charset="0"/>
              </a:rPr>
              <a:t>			- </a:t>
            </a:r>
            <a:r>
              <a:rPr lang="en-US" sz="1600" b="1" dirty="0">
                <a:solidFill>
                  <a:schemeClr val="bg1"/>
                </a:solidFill>
                <a:latin typeface="Metropolis Thin" panose="00000500000000000000" pitchFamily="50" charset="0"/>
                <a:ea typeface="Calibri" panose="020F0502020204030204" pitchFamily="34" charset="0"/>
              </a:rPr>
              <a:t>Scofield, Cahn, Hersch, </a:t>
            </a:r>
            <a:r>
              <a:rPr lang="en-US" sz="1600" b="1" dirty="0" err="1">
                <a:solidFill>
                  <a:schemeClr val="bg1"/>
                </a:solidFill>
                <a:latin typeface="Metropolis Thin" panose="00000500000000000000" pitchFamily="50" charset="0"/>
                <a:ea typeface="Calibri" panose="020F0502020204030204" pitchFamily="34" charset="0"/>
              </a:rPr>
              <a:t>Stoppler</a:t>
            </a:r>
            <a:r>
              <a:rPr lang="en-US" sz="1600" b="1" dirty="0">
                <a:solidFill>
                  <a:schemeClr val="bg1"/>
                </a:solidFill>
                <a:latin typeface="Metropolis Thin" panose="00000500000000000000" pitchFamily="50" charset="0"/>
                <a:ea typeface="Calibri" panose="020F0502020204030204" pitchFamily="34" charset="0"/>
              </a:rPr>
              <a:t>, </a:t>
            </a:r>
            <a:r>
              <a:rPr lang="en-US" sz="1600" b="1" dirty="0" err="1">
                <a:solidFill>
                  <a:schemeClr val="bg1"/>
                </a:solidFill>
                <a:latin typeface="Metropolis Thin" panose="00000500000000000000" pitchFamily="50" charset="0"/>
                <a:ea typeface="Calibri" panose="020F0502020204030204" pitchFamily="34" charset="0"/>
              </a:rPr>
              <a:t>Yakich</a:t>
            </a:r>
            <a:r>
              <a:rPr lang="en-US" sz="1600" b="1" dirty="0">
                <a:solidFill>
                  <a:schemeClr val="bg1"/>
                </a:solidFill>
                <a:latin typeface="Metropolis Thin" panose="00000500000000000000" pitchFamily="50" charset="0"/>
                <a:ea typeface="Calibri" panose="020F0502020204030204" pitchFamily="34" charset="0"/>
              </a:rPr>
              <a:t>, Huang &amp; Barker</a:t>
            </a:r>
            <a:endParaRPr lang="en-PH" sz="2400" b="1" dirty="0">
              <a:solidFill>
                <a:schemeClr val="bg1"/>
              </a:solidFill>
              <a:latin typeface="Metropolis Thin" panose="00000500000000000000" pitchFamily="50" charset="0"/>
            </a:endParaRPr>
          </a:p>
        </p:txBody>
      </p:sp>
      <p:sp>
        <p:nvSpPr>
          <p:cNvPr id="7" name="Rectangle 6">
            <a:extLst>
              <a:ext uri="{FF2B5EF4-FFF2-40B4-BE49-F238E27FC236}">
                <a16:creationId xmlns:a16="http://schemas.microsoft.com/office/drawing/2014/main" xmlns="" id="{C25557EA-9CF4-4FFF-88CA-ACBD4B4E117A}"/>
              </a:ext>
            </a:extLst>
          </p:cNvPr>
          <p:cNvSpPr/>
          <p:nvPr/>
        </p:nvSpPr>
        <p:spPr>
          <a:xfrm>
            <a:off x="1454893" y="3715560"/>
            <a:ext cx="8946777" cy="1200329"/>
          </a:xfrm>
          <a:prstGeom prst="rect">
            <a:avLst/>
          </a:prstGeom>
        </p:spPr>
        <p:txBody>
          <a:bodyPr wrap="square">
            <a:spAutoFit/>
          </a:bodyPr>
          <a:lstStyle/>
          <a:p>
            <a:pPr marL="342900" indent="-342900">
              <a:buFont typeface="Wingdings" panose="05000000000000000000" pitchFamily="2" charset="2"/>
              <a:buChar char="ü"/>
            </a:pPr>
            <a:r>
              <a:rPr lang="en-PH" sz="2400" b="1" dirty="0">
                <a:solidFill>
                  <a:schemeClr val="bg1"/>
                </a:solidFill>
                <a:latin typeface="Metropolis Thin" panose="00000500000000000000" pitchFamily="50" charset="0"/>
                <a:ea typeface="Calibri" panose="020F0502020204030204" pitchFamily="34" charset="0"/>
              </a:rPr>
              <a:t>‘Using Location Data to Determine Traffic and Route Information’ </a:t>
            </a:r>
            <a:r>
              <a:rPr lang="en-US" sz="2400" b="1" dirty="0">
                <a:solidFill>
                  <a:schemeClr val="bg1"/>
                </a:solidFill>
                <a:latin typeface="Metropolis Thin" panose="00000500000000000000" pitchFamily="50" charset="0"/>
                <a:ea typeface="Calibri" panose="020F0502020204030204" pitchFamily="34" charset="0"/>
              </a:rPr>
              <a:t>		</a:t>
            </a:r>
          </a:p>
          <a:p>
            <a:r>
              <a:rPr lang="en-US" sz="2400" b="1" dirty="0">
                <a:solidFill>
                  <a:schemeClr val="bg1"/>
                </a:solidFill>
                <a:latin typeface="Metropolis Thin" panose="00000500000000000000" pitchFamily="50" charset="0"/>
                <a:ea typeface="Calibri" panose="020F0502020204030204" pitchFamily="34" charset="0"/>
              </a:rPr>
              <a:t>			- </a:t>
            </a:r>
            <a:r>
              <a:rPr lang="en-US" sz="1600" b="1" dirty="0" err="1">
                <a:solidFill>
                  <a:schemeClr val="bg1"/>
                </a:solidFill>
                <a:latin typeface="Metropolis Thin" panose="00000500000000000000" pitchFamily="50" charset="0"/>
                <a:ea typeface="Calibri" panose="020F0502020204030204" pitchFamily="34" charset="0"/>
              </a:rPr>
              <a:t>Nagda</a:t>
            </a:r>
            <a:r>
              <a:rPr lang="en-US" sz="1600" b="1" dirty="0">
                <a:solidFill>
                  <a:schemeClr val="bg1"/>
                </a:solidFill>
                <a:latin typeface="Metropolis Thin" panose="00000500000000000000" pitchFamily="50" charset="0"/>
                <a:ea typeface="Calibri" panose="020F0502020204030204" pitchFamily="34" charset="0"/>
              </a:rPr>
              <a:t>, Li, </a:t>
            </a:r>
            <a:r>
              <a:rPr lang="en-US" sz="1600" b="1" dirty="0" err="1">
                <a:solidFill>
                  <a:schemeClr val="bg1"/>
                </a:solidFill>
                <a:latin typeface="Metropolis Thin" panose="00000500000000000000" pitchFamily="50" charset="0"/>
                <a:ea typeface="Calibri" panose="020F0502020204030204" pitchFamily="34" charset="0"/>
              </a:rPr>
              <a:t>Howlett</a:t>
            </a:r>
            <a:r>
              <a:rPr lang="en-US" sz="1600" b="1" dirty="0">
                <a:solidFill>
                  <a:schemeClr val="bg1"/>
                </a:solidFill>
                <a:latin typeface="Metropolis Thin" panose="00000500000000000000" pitchFamily="50" charset="0"/>
                <a:ea typeface="Calibri" panose="020F0502020204030204" pitchFamily="34" charset="0"/>
              </a:rPr>
              <a:t>, Fan, Yang, Fay </a:t>
            </a:r>
            <a:endParaRPr lang="en-PH" sz="2400" b="1" dirty="0">
              <a:solidFill>
                <a:schemeClr val="bg1"/>
              </a:solidFill>
              <a:latin typeface="Metropolis Thin" panose="00000500000000000000" pitchFamily="50" charset="0"/>
            </a:endParaRPr>
          </a:p>
        </p:txBody>
      </p:sp>
      <p:sp>
        <p:nvSpPr>
          <p:cNvPr id="8" name="Rectangle 7">
            <a:extLst>
              <a:ext uri="{FF2B5EF4-FFF2-40B4-BE49-F238E27FC236}">
                <a16:creationId xmlns:a16="http://schemas.microsoft.com/office/drawing/2014/main" xmlns="" id="{77A0CE32-1757-4ED6-8F75-DBA888CA8CEE}"/>
              </a:ext>
            </a:extLst>
          </p:cNvPr>
          <p:cNvSpPr/>
          <p:nvPr/>
        </p:nvSpPr>
        <p:spPr>
          <a:xfrm>
            <a:off x="1454892" y="5169286"/>
            <a:ext cx="8946777" cy="1200329"/>
          </a:xfrm>
          <a:prstGeom prst="rect">
            <a:avLst/>
          </a:prstGeom>
        </p:spPr>
        <p:txBody>
          <a:bodyPr wrap="square">
            <a:spAutoFit/>
          </a:bodyPr>
          <a:lstStyle/>
          <a:p>
            <a:pPr marL="342900" indent="-342900">
              <a:buFont typeface="Wingdings" panose="05000000000000000000" pitchFamily="2" charset="2"/>
              <a:buChar char="ü"/>
            </a:pPr>
            <a:r>
              <a:rPr lang="en-PH" sz="2400" b="1" dirty="0">
                <a:solidFill>
                  <a:schemeClr val="bg1"/>
                </a:solidFill>
                <a:latin typeface="Metropolis Thin" panose="00000500000000000000" pitchFamily="50" charset="0"/>
                <a:ea typeface="Calibri" panose="020F0502020204030204" pitchFamily="34" charset="0"/>
              </a:rPr>
              <a:t>‘Representative Road Traffic Flow Information based on Historical Data’ </a:t>
            </a:r>
            <a:r>
              <a:rPr lang="en-US" sz="2400" b="1" dirty="0">
                <a:solidFill>
                  <a:schemeClr val="bg1"/>
                </a:solidFill>
                <a:latin typeface="Metropolis Thin" panose="00000500000000000000" pitchFamily="50" charset="0"/>
                <a:ea typeface="Calibri" panose="020F0502020204030204" pitchFamily="34" charset="0"/>
              </a:rPr>
              <a:t>	</a:t>
            </a:r>
          </a:p>
          <a:p>
            <a:r>
              <a:rPr lang="en-US" sz="2400" b="1" dirty="0">
                <a:solidFill>
                  <a:schemeClr val="bg1"/>
                </a:solidFill>
                <a:latin typeface="Metropolis Thin" panose="00000500000000000000" pitchFamily="50" charset="0"/>
                <a:ea typeface="Calibri" panose="020F0502020204030204" pitchFamily="34" charset="0"/>
              </a:rPr>
              <a:t>			- </a:t>
            </a:r>
            <a:r>
              <a:rPr lang="en-PH" sz="1600" b="1" dirty="0">
                <a:solidFill>
                  <a:schemeClr val="bg1"/>
                </a:solidFill>
                <a:latin typeface="Metropolis Thin" panose="00000500000000000000" pitchFamily="50" charset="0"/>
                <a:ea typeface="Calibri" panose="020F0502020204030204" pitchFamily="34" charset="0"/>
              </a:rPr>
              <a:t>B. Downs, S. Hersch, C. Chapman</a:t>
            </a:r>
            <a:endParaRPr lang="en-PH" sz="2400" b="1" dirty="0">
              <a:solidFill>
                <a:schemeClr val="bg1"/>
              </a:solidFill>
              <a:latin typeface="Metropolis Thin" panose="00000500000000000000" pitchFamily="50" charset="0"/>
            </a:endParaRPr>
          </a:p>
        </p:txBody>
      </p:sp>
    </p:spTree>
    <p:extLst>
      <p:ext uri="{BB962C8B-B14F-4D97-AF65-F5344CB8AC3E}">
        <p14:creationId xmlns:p14="http://schemas.microsoft.com/office/powerpoint/2010/main" val="84523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nvPr>
        </p:nvSpPr>
        <p:spPr bwMode="white">
          <a:xfrm>
            <a:off x="0" y="0"/>
            <a:ext cx="12192000" cy="6858000"/>
          </a:xfrm>
          <a:prstGeom prst="rect">
            <a:avLst/>
          </a:prstGeom>
          <a:solidFill>
            <a:schemeClr val="bg2"/>
          </a:solidFill>
          <a:effectLst/>
        </p:spPr>
      </p:sp>
      <p:sp>
        <p:nvSpPr>
          <p:cNvPr id="15" name="Rectangle 14" title="Side bar"/>
          <p:cNvSpPr>
            <a:spLocks noGrp="1" noRot="1" noChangeAspect="1" noMove="1" noResize="1" noEditPoints="1" noAdjustHandles="1" noChangeArrowheads="1" noChangeShapeType="1" noTextEdit="1"/>
          </p:cNvSpPr>
          <p:nvPr>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title="Background Shape"/>
          <p:cNvSpPr>
            <a:spLocks noGrp="1" noRot="1" noChangeAspect="1" noMove="1" noResize="1" noEditPoints="1" noAdjustHandles="1" noChangeArrowheads="1" noChangeShapeType="1" noTextEdit="1"/>
          </p:cNvSpPr>
          <p:nvPr>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title="Divider Bar"/>
          <p:cNvSpPr>
            <a:spLocks noGrp="1" noRot="1" noChangeAspect="1" noMove="1" noResize="1" noEditPoints="1" noAdjustHandles="1" noChangeArrowheads="1" noChangeShapeType="1" noTextEdit="1"/>
          </p:cNvSpPr>
          <p:nvPr>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Placeholder 7" descr="A close up of a logo&#10;&#10;Description generated with very high confidence">
            <a:extLst>
              <a:ext uri="{FF2B5EF4-FFF2-40B4-BE49-F238E27FC236}">
                <a16:creationId xmlns:a16="http://schemas.microsoft.com/office/drawing/2014/main" xmlns="" id="{14D2C71A-B138-4E30-A31C-E6314B46FF65}"/>
              </a:ext>
            </a:extLst>
          </p:cNvPr>
          <p:cNvPicPr>
            <a:picLocks noGrp="1" noChangeAspect="1"/>
          </p:cNvPicPr>
          <p:nvPr>
            <p:ph type="pic" idx="1"/>
          </p:nvPr>
        </p:nvPicPr>
        <p:blipFill>
          <a:blip r:embed="rId2"/>
          <a:srcRect t="21027" b="21027"/>
          <a:stretch>
            <a:fillRect/>
          </a:stretch>
        </p:blipFill>
        <p:spPr>
          <a:xfrm>
            <a:off x="6167683" y="660129"/>
            <a:ext cx="5384074" cy="5546410"/>
          </a:xfrm>
          <a:prstGeom prst="rect">
            <a:avLst/>
          </a:prstGeom>
        </p:spPr>
      </p:pic>
      <p:sp>
        <p:nvSpPr>
          <p:cNvPr id="14" name="TextBox 13">
            <a:extLst>
              <a:ext uri="{FF2B5EF4-FFF2-40B4-BE49-F238E27FC236}">
                <a16:creationId xmlns:a16="http://schemas.microsoft.com/office/drawing/2014/main" xmlns="" id="{6D2E7FC6-8749-4383-BB70-2E01ED9FDBC6}"/>
              </a:ext>
            </a:extLst>
          </p:cNvPr>
          <p:cNvSpPr txBox="1"/>
          <p:nvPr/>
        </p:nvSpPr>
        <p:spPr>
          <a:xfrm>
            <a:off x="244736" y="2557332"/>
            <a:ext cx="4814047" cy="1304941"/>
          </a:xfrm>
          <a:prstGeom prst="rect">
            <a:avLst/>
          </a:prstGeom>
          <a:solidFill>
            <a:schemeClr val="bg1">
              <a:lumMod val="85000"/>
            </a:schemeClr>
          </a:solidFill>
        </p:spPr>
        <p:txBody>
          <a:bodyPr vert="horz" lIns="91440" tIns="45720" rIns="91440" bIns="45720" rtlCol="0" anchor="b">
            <a:normAutofit lnSpcReduction="10000"/>
          </a:bodyPr>
          <a:lstStyle/>
          <a:p>
            <a:pPr defTabSz="914400">
              <a:lnSpc>
                <a:spcPct val="89000"/>
              </a:lnSpc>
              <a:spcBef>
                <a:spcPct val="0"/>
              </a:spcBef>
              <a:spcAft>
                <a:spcPts val="600"/>
              </a:spcAft>
            </a:pPr>
            <a:r>
              <a:rPr lang="en-US" sz="4800" b="1" cap="all" dirty="0">
                <a:effectLst>
                  <a:outerShdw blurRad="38100" dist="38100" dir="2700000" algn="tl">
                    <a:srgbClr val="000000">
                      <a:alpha val="43137"/>
                    </a:srgbClr>
                  </a:outerShdw>
                </a:effectLst>
                <a:latin typeface="Metropolis Thin" panose="00000500000000000000" pitchFamily="50" charset="0"/>
                <a:ea typeface="+mj-ea"/>
                <a:cs typeface="+mj-cs"/>
              </a:rPr>
              <a:t>TECHNICAL BACKGROUND</a:t>
            </a:r>
          </a:p>
        </p:txBody>
      </p:sp>
    </p:spTree>
    <p:extLst>
      <p:ext uri="{BB962C8B-B14F-4D97-AF65-F5344CB8AC3E}">
        <p14:creationId xmlns:p14="http://schemas.microsoft.com/office/powerpoint/2010/main" val="191699905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wall, indoor, photo&#10;&#10;Description generated with very high confidence">
            <a:extLst>
              <a:ext uri="{FF2B5EF4-FFF2-40B4-BE49-F238E27FC236}">
                <a16:creationId xmlns:a16="http://schemas.microsoft.com/office/drawing/2014/main" xmlns="" id="{338CB607-00EF-42C0-992F-BA25EB756BC6}"/>
              </a:ext>
            </a:extLst>
          </p:cNvPr>
          <p:cNvPicPr>
            <a:picLocks noChangeAspect="1"/>
          </p:cNvPicPr>
          <p:nvPr/>
        </p:nvPicPr>
        <p:blipFill>
          <a:blip r:embed="rId2"/>
          <a:stretch>
            <a:fillRect/>
          </a:stretch>
        </p:blipFill>
        <p:spPr>
          <a:xfrm>
            <a:off x="0" y="0"/>
            <a:ext cx="5157926" cy="6858000"/>
          </a:xfrm>
          <a:prstGeom prst="rect">
            <a:avLst/>
          </a:prstGeom>
        </p:spPr>
      </p:pic>
      <p:sp>
        <p:nvSpPr>
          <p:cNvPr id="4" name="Arrow: Chevron 3">
            <a:extLst>
              <a:ext uri="{FF2B5EF4-FFF2-40B4-BE49-F238E27FC236}">
                <a16:creationId xmlns:a16="http://schemas.microsoft.com/office/drawing/2014/main" xmlns="" id="{8608F7F2-D034-427F-8E2E-5A0A336EC130}"/>
              </a:ext>
            </a:extLst>
          </p:cNvPr>
          <p:cNvSpPr/>
          <p:nvPr/>
        </p:nvSpPr>
        <p:spPr>
          <a:xfrm>
            <a:off x="4575162" y="923856"/>
            <a:ext cx="6004858" cy="579120"/>
          </a:xfrm>
          <a:prstGeom prst="chevron">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PH" sz="2800" b="1" dirty="0" smtClean="0">
                <a:solidFill>
                  <a:schemeClr val="tx1">
                    <a:lumMod val="85000"/>
                    <a:lumOff val="15000"/>
                  </a:schemeClr>
                </a:solidFill>
                <a:latin typeface="Metropolis Thin" panose="00000500000000000000" pitchFamily="50" charset="0"/>
              </a:rPr>
              <a:t>Data Collection</a:t>
            </a:r>
            <a:endParaRPr lang="en-PH" sz="2800" b="1" dirty="0">
              <a:solidFill>
                <a:schemeClr val="tx1">
                  <a:lumMod val="85000"/>
                  <a:lumOff val="15000"/>
                </a:schemeClr>
              </a:solidFill>
              <a:latin typeface="Metropolis Thin" panose="00000500000000000000" pitchFamily="50" charset="0"/>
            </a:endParaRPr>
          </a:p>
        </p:txBody>
      </p:sp>
      <p:sp>
        <p:nvSpPr>
          <p:cNvPr id="6" name="Arrow: Chevron 5">
            <a:extLst>
              <a:ext uri="{FF2B5EF4-FFF2-40B4-BE49-F238E27FC236}">
                <a16:creationId xmlns:a16="http://schemas.microsoft.com/office/drawing/2014/main" xmlns="" id="{B54E5A63-E3B9-4510-A35C-B6AF8FA79EC5}"/>
              </a:ext>
            </a:extLst>
          </p:cNvPr>
          <p:cNvSpPr/>
          <p:nvPr/>
        </p:nvSpPr>
        <p:spPr>
          <a:xfrm>
            <a:off x="4575162" y="3065931"/>
            <a:ext cx="6004858" cy="579120"/>
          </a:xfrm>
          <a:prstGeom prst="chevron">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PH" sz="2800" b="1" dirty="0">
                <a:solidFill>
                  <a:schemeClr val="tx1">
                    <a:lumMod val="85000"/>
                    <a:lumOff val="15000"/>
                  </a:schemeClr>
                </a:solidFill>
                <a:latin typeface="Metropolis Thin" panose="00000500000000000000" pitchFamily="50" charset="0"/>
              </a:rPr>
              <a:t>Java</a:t>
            </a:r>
          </a:p>
        </p:txBody>
      </p:sp>
      <p:sp>
        <p:nvSpPr>
          <p:cNvPr id="7" name="Arrow: Chevron 6">
            <a:extLst>
              <a:ext uri="{FF2B5EF4-FFF2-40B4-BE49-F238E27FC236}">
                <a16:creationId xmlns:a16="http://schemas.microsoft.com/office/drawing/2014/main" xmlns="" id="{2A17B23F-1F14-4F3F-B3A1-8A429254A1A4}"/>
              </a:ext>
            </a:extLst>
          </p:cNvPr>
          <p:cNvSpPr/>
          <p:nvPr/>
        </p:nvSpPr>
        <p:spPr>
          <a:xfrm>
            <a:off x="4575162" y="4136914"/>
            <a:ext cx="6004858" cy="579120"/>
          </a:xfrm>
          <a:prstGeom prst="chevron">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PH" sz="2800" b="1" dirty="0" smtClean="0">
                <a:solidFill>
                  <a:schemeClr val="tx1">
                    <a:lumMod val="85000"/>
                    <a:lumOff val="15000"/>
                  </a:schemeClr>
                </a:solidFill>
                <a:latin typeface="Metropolis Thin" panose="00000500000000000000" pitchFamily="50" charset="0"/>
              </a:rPr>
              <a:t>Firebase</a:t>
            </a:r>
            <a:endParaRPr lang="en-PH" sz="2800" b="1" dirty="0">
              <a:solidFill>
                <a:schemeClr val="tx1">
                  <a:lumMod val="85000"/>
                  <a:lumOff val="15000"/>
                </a:schemeClr>
              </a:solidFill>
              <a:latin typeface="Metropolis Thin" panose="00000500000000000000" pitchFamily="50" charset="0"/>
            </a:endParaRPr>
          </a:p>
        </p:txBody>
      </p:sp>
      <p:sp>
        <p:nvSpPr>
          <p:cNvPr id="12" name="Arrow: Chevron 11">
            <a:extLst>
              <a:ext uri="{FF2B5EF4-FFF2-40B4-BE49-F238E27FC236}">
                <a16:creationId xmlns:a16="http://schemas.microsoft.com/office/drawing/2014/main" xmlns="" id="{6A0EE6F3-5728-4800-B673-EA98FE352A40}"/>
              </a:ext>
            </a:extLst>
          </p:cNvPr>
          <p:cNvSpPr/>
          <p:nvPr/>
        </p:nvSpPr>
        <p:spPr>
          <a:xfrm>
            <a:off x="4574864" y="1951320"/>
            <a:ext cx="6004858" cy="579120"/>
          </a:xfrm>
          <a:prstGeom prst="chevron">
            <a:avLst/>
          </a:prstGeom>
          <a:gradFill flip="none" rotWithShape="1">
            <a:gsLst>
              <a:gs pos="0">
                <a:schemeClr val="tx1">
                  <a:lumMod val="95000"/>
                  <a:lumOff val="5000"/>
                  <a:tint val="66000"/>
                  <a:satMod val="160000"/>
                </a:schemeClr>
              </a:gs>
              <a:gs pos="50000">
                <a:schemeClr val="tx1">
                  <a:lumMod val="95000"/>
                  <a:lumOff val="5000"/>
                  <a:tint val="44500"/>
                  <a:satMod val="160000"/>
                </a:schemeClr>
              </a:gs>
              <a:gs pos="100000">
                <a:schemeClr val="tx1">
                  <a:lumMod val="95000"/>
                  <a:lumOff val="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PH" sz="2800" b="1" dirty="0" smtClean="0">
                <a:solidFill>
                  <a:schemeClr val="tx1">
                    <a:lumMod val="85000"/>
                    <a:lumOff val="15000"/>
                  </a:schemeClr>
                </a:solidFill>
                <a:latin typeface="Metropolis Thin" panose="00000500000000000000" pitchFamily="50" charset="0"/>
              </a:rPr>
              <a:t>Android Studio</a:t>
            </a:r>
            <a:endParaRPr lang="en-PH" sz="2800" b="1" dirty="0">
              <a:solidFill>
                <a:schemeClr val="tx1">
                  <a:lumMod val="85000"/>
                  <a:lumOff val="15000"/>
                </a:schemeClr>
              </a:solidFill>
              <a:latin typeface="Metropolis Thin" panose="00000500000000000000" pitchFamily="50" charset="0"/>
            </a:endParaRPr>
          </a:p>
        </p:txBody>
      </p:sp>
    </p:spTree>
    <p:extLst>
      <p:ext uri="{BB962C8B-B14F-4D97-AF65-F5344CB8AC3E}">
        <p14:creationId xmlns:p14="http://schemas.microsoft.com/office/powerpoint/2010/main" val="2946053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2" grpId="0" animBg="1"/>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4965</TotalTime>
  <Words>297</Words>
  <Application>Microsoft Macintosh PowerPoint</Application>
  <PresentationFormat>Widescreen</PresentationFormat>
  <Paragraphs>26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Franklin Gothic Book</vt:lpstr>
      <vt:lpstr>Metropolis Thin</vt:lpstr>
      <vt:lpstr>Times New Roman</vt:lpstr>
      <vt:lpstr>Wingdings</vt:lpstr>
      <vt:lpstr>Arial</vt:lpstr>
      <vt:lpstr>Crop</vt:lpstr>
      <vt:lpstr>Compiling historical TRAFFIC data to power breakthrough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Compiling historical data in order to predict future traffic patterns in makati</dc:title>
  <dc:creator>Rhea Ayungon</dc:creator>
  <cp:lastModifiedBy>Microsoft Office User</cp:lastModifiedBy>
  <cp:revision>132</cp:revision>
  <dcterms:created xsi:type="dcterms:W3CDTF">2017-08-20T15:30:54Z</dcterms:created>
  <dcterms:modified xsi:type="dcterms:W3CDTF">2017-12-18T12:23:47Z</dcterms:modified>
</cp:coreProperties>
</file>